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8" r:id="rId3"/>
    <p:sldId id="282" r:id="rId4"/>
    <p:sldId id="284" r:id="rId5"/>
    <p:sldId id="285" r:id="rId6"/>
    <p:sldId id="287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5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CF7591-53A9-4166-B7A8-6ED66FC05F7A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718470-A6C7-4B27-AE0A-8FA634449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rganizing_princip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Sustainable Resource Use</a:t>
            </a:r>
            <a:br>
              <a:rPr lang="en-US" dirty="0" smtClean="0"/>
            </a:br>
            <a:r>
              <a:rPr lang="en-US" dirty="0" smtClean="0"/>
              <a:t>Day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Learning Targets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090160"/>
          </a:xfrm>
        </p:spPr>
        <p:txBody>
          <a:bodyPr>
            <a:normAutofit/>
          </a:bodyPr>
          <a:lstStyle/>
          <a:p>
            <a:r>
              <a:rPr lang="en-US" dirty="0" smtClean="0"/>
              <a:t>I can identify the natural resources of the Missoula valley.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can tell how those natural resources have been used, in the past and today.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Sustainable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Able to keep going at the same rate, forever.</a:t>
            </a:r>
            <a:br>
              <a:rPr lang="en-US" dirty="0" smtClean="0"/>
            </a:br>
            <a:endParaRPr lang="en-US" dirty="0" smtClean="0"/>
          </a:p>
          <a:p>
            <a:r>
              <a:rPr lang="en-US" sz="3200" dirty="0" smtClean="0"/>
              <a:t>Human Population</a:t>
            </a:r>
          </a:p>
          <a:p>
            <a:r>
              <a:rPr lang="en-US" sz="3200" dirty="0" smtClean="0"/>
              <a:t>Resource Availability/Use</a:t>
            </a:r>
          </a:p>
          <a:p>
            <a:r>
              <a:rPr lang="en-US" sz="3200" dirty="0" smtClean="0"/>
              <a:t>Food Production/Use</a:t>
            </a:r>
          </a:p>
          <a:p>
            <a:r>
              <a:rPr lang="en-US" sz="3200" dirty="0" smtClean="0"/>
              <a:t>Natural Systems – weather, ocean currents</a:t>
            </a:r>
          </a:p>
          <a:p>
            <a:r>
              <a:rPr lang="en-US" sz="3200" dirty="0" smtClean="0"/>
              <a:t>Animal populations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4" name="Picture 2" descr="http://www.bersih.org/wp-content/uploads/2012/08/bersih-3-crow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9116081" cy="5334000"/>
          </a:xfrm>
          <a:prstGeom prst="rect">
            <a:avLst/>
          </a:prstGeom>
          <a:noFill/>
        </p:spPr>
      </p:pic>
      <p:pic>
        <p:nvPicPr>
          <p:cNvPr id="3076" name="Picture 4" descr="http://www.oregon.gov/energy/PublishingImages/rotating_images/mountain_cre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1918"/>
            <a:ext cx="7645238" cy="5566082"/>
          </a:xfrm>
          <a:prstGeom prst="rect">
            <a:avLst/>
          </a:prstGeom>
          <a:noFill/>
        </p:spPr>
      </p:pic>
      <p:pic>
        <p:nvPicPr>
          <p:cNvPr id="3078" name="Picture 6" descr="http://www.halland.com/wp-content/uploads/2013/10/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290" y="1295400"/>
            <a:ext cx="7687607" cy="5562600"/>
          </a:xfrm>
          <a:prstGeom prst="rect">
            <a:avLst/>
          </a:prstGeom>
          <a:noFill/>
        </p:spPr>
      </p:pic>
      <p:pic>
        <p:nvPicPr>
          <p:cNvPr id="3080" name="Picture 8" descr="http://www.bcre.com/images/revised-beachfront-photo_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77823"/>
            <a:ext cx="9144000" cy="5980177"/>
          </a:xfrm>
          <a:prstGeom prst="rect">
            <a:avLst/>
          </a:prstGeom>
          <a:noFill/>
        </p:spPr>
      </p:pic>
      <p:pic>
        <p:nvPicPr>
          <p:cNvPr id="3082" name="Picture 10" descr="http://simplegreenorganichappy.com/wp-content/uploads/2011/05/Picnik-collage-endanger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838200"/>
            <a:ext cx="619125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Sustainable development</a:t>
            </a:r>
            <a:r>
              <a:rPr lang="en-US" dirty="0" smtClean="0"/>
              <a:t> is a </a:t>
            </a:r>
            <a:r>
              <a:rPr lang="en-US" dirty="0" smtClean="0">
                <a:hlinkClick r:id="rId2" tooltip="Organizing principle"/>
              </a:rPr>
              <a:t>development principle</a:t>
            </a:r>
            <a:r>
              <a:rPr lang="en-US" dirty="0" smtClean="0"/>
              <a:t> for human life on a </a:t>
            </a:r>
            <a:r>
              <a:rPr lang="en-US" u="sng" dirty="0" smtClean="0">
                <a:solidFill>
                  <a:srgbClr val="FC950C"/>
                </a:solidFill>
              </a:rPr>
              <a:t>finite</a:t>
            </a:r>
            <a:r>
              <a:rPr lang="en-US" dirty="0" smtClean="0"/>
              <a:t> planet. It hopes for a good future for humans in which living conditions and resource-use meet human needs without hurting the </a:t>
            </a:r>
            <a:r>
              <a:rPr lang="en-US" u="sng" dirty="0" smtClean="0">
                <a:solidFill>
                  <a:srgbClr val="FC950C"/>
                </a:solidFill>
              </a:rPr>
              <a:t>sustainability</a:t>
            </a:r>
            <a:r>
              <a:rPr lang="en-US" dirty="0" smtClean="0"/>
              <a:t> of natural systems and the environment, so that future generations may also have their needs met.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C950C"/>
                </a:solidFill>
              </a:rPr>
              <a:t>Finite</a:t>
            </a:r>
            <a:r>
              <a:rPr lang="en-US" dirty="0" smtClean="0"/>
              <a:t> = having limited amounts.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Water – Finite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267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97.5% is saltwater</a:t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can’t drink or grow with</a:t>
            </a:r>
            <a:endParaRPr lang="en-US" dirty="0" smtClean="0"/>
          </a:p>
          <a:p>
            <a:r>
              <a:rPr lang="en-US" dirty="0" smtClean="0"/>
              <a:t>2.5% is freshwater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Freshwater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70% of freshwater from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ice or snow in mountains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0.3% from lakes, rivers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30% from ground water</a:t>
            </a:r>
            <a:endParaRPr lang="en-US" dirty="0"/>
          </a:p>
        </p:txBody>
      </p:sp>
      <p:pic>
        <p:nvPicPr>
          <p:cNvPr id="33794" name="Picture 2" descr="http://bloximages.chicago2.vip.townnews.com/missoulian.com/content/tncms/assets/v3/editorial/7/80/7801c20a-e623-11e0-887d-001cc4c03286/4e7ced64e8604.preview-300.jpg"/>
          <p:cNvPicPr>
            <a:picLocks noChangeAspect="1" noChangeArrowheads="1"/>
          </p:cNvPicPr>
          <p:nvPr/>
        </p:nvPicPr>
        <p:blipFill>
          <a:blip r:embed="rId2" cstate="print"/>
          <a:srcRect t="259" r="12754" b="82594"/>
          <a:stretch>
            <a:fillRect/>
          </a:stretch>
        </p:blipFill>
        <p:spPr bwMode="auto">
          <a:xfrm>
            <a:off x="4343400" y="1828800"/>
            <a:ext cx="4800600" cy="4211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Renewable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709160"/>
          </a:xfrm>
        </p:spPr>
        <p:txBody>
          <a:bodyPr/>
          <a:lstStyle/>
          <a:p>
            <a:r>
              <a:rPr lang="en-US" dirty="0" smtClean="0"/>
              <a:t>A resource that can be made again without much effort.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Sunshine</a:t>
            </a:r>
          </a:p>
          <a:p>
            <a:r>
              <a:rPr lang="en-US" dirty="0" smtClean="0"/>
              <a:t>Trees – in areas where they grow fast</a:t>
            </a:r>
          </a:p>
          <a:p>
            <a:r>
              <a:rPr lang="en-US" dirty="0" smtClean="0"/>
              <a:t>Waterpower – in areas where water is strong</a:t>
            </a:r>
          </a:p>
          <a:p>
            <a:endParaRPr lang="en-US" dirty="0"/>
          </a:p>
        </p:txBody>
      </p:sp>
      <p:sp>
        <p:nvSpPr>
          <p:cNvPr id="45060" name="AutoShape 4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2" name="Picture 6" descr="C:\Users\Jessi\AppData\Local\Microsoft\Windows\Temporary Internet Files\Content.IE5\NF8QFRZB\MP91021636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4657725"/>
            <a:ext cx="2525629" cy="2200275"/>
          </a:xfrm>
          <a:prstGeom prst="rect">
            <a:avLst/>
          </a:prstGeom>
          <a:noFill/>
        </p:spPr>
      </p:pic>
      <p:pic>
        <p:nvPicPr>
          <p:cNvPr id="45063" name="Picture 7" descr="C:\Users\Jessi\AppData\Local\Microsoft\Windows\Temporary Internet Files\Content.IE5\GP78YPNY\MC9004379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76800"/>
            <a:ext cx="2292350" cy="1424480"/>
          </a:xfrm>
          <a:prstGeom prst="rect">
            <a:avLst/>
          </a:prstGeom>
          <a:noFill/>
        </p:spPr>
      </p:pic>
      <p:pic>
        <p:nvPicPr>
          <p:cNvPr id="9" name="Picture 4" descr="http://www.ecosystemswest.com/Images/Photos/Jeffrey%20pine%20fo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724400"/>
            <a:ext cx="2311399" cy="1733549"/>
          </a:xfrm>
          <a:prstGeom prst="rect">
            <a:avLst/>
          </a:prstGeom>
          <a:noFill/>
        </p:spPr>
      </p:pic>
      <p:pic>
        <p:nvPicPr>
          <p:cNvPr id="45066" name="Picture 10" descr="C:\Users\Jessi\AppData\Local\Microsoft\Windows\Temporary Internet Files\Content.IE5\NF8QFRZB\MC900229103[1].wmf"/>
          <p:cNvPicPr>
            <a:picLocks noChangeAspect="1" noChangeArrowheads="1"/>
          </p:cNvPicPr>
          <p:nvPr/>
        </p:nvPicPr>
        <p:blipFill>
          <a:blip r:embed="rId5" cstate="print"/>
          <a:srcRect t="10913" r="4348"/>
          <a:stretch>
            <a:fillRect/>
          </a:stretch>
        </p:blipFill>
        <p:spPr bwMode="auto">
          <a:xfrm>
            <a:off x="7086600" y="4572000"/>
            <a:ext cx="1676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Earth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09160"/>
          </a:xfrm>
        </p:spPr>
        <p:txBody>
          <a:bodyPr/>
          <a:lstStyle/>
          <a:p>
            <a:r>
              <a:rPr lang="en-US" dirty="0" smtClean="0"/>
              <a:t>April 22</a:t>
            </a:r>
            <a:r>
              <a:rPr lang="en-US" baseline="30000" dirty="0" smtClean="0"/>
              <a:t>nd</a:t>
            </a:r>
            <a:r>
              <a:rPr lang="en-US" dirty="0" smtClean="0"/>
              <a:t>  of each year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Started in the U.S. in 1970 as a </a:t>
            </a:r>
            <a:r>
              <a:rPr lang="en-US" dirty="0" smtClean="0">
                <a:solidFill>
                  <a:srgbClr val="FFFF00"/>
                </a:solidFill>
              </a:rPr>
              <a:t>grassroots movement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Grassroots movement</a:t>
            </a:r>
            <a:r>
              <a:rPr lang="en-US" sz="2800" dirty="0" smtClean="0"/>
              <a:t>: done by several different small groups of people – not done by the government.</a:t>
            </a:r>
            <a:br>
              <a:rPr lang="en-US" sz="2800" dirty="0" smtClean="0"/>
            </a:br>
            <a:endParaRPr lang="en-US" dirty="0" smtClean="0"/>
          </a:p>
          <a:p>
            <a:r>
              <a:rPr lang="en-US" dirty="0" smtClean="0"/>
              <a:t>Now celebrated by over a billion people worldwide.</a:t>
            </a:r>
            <a:endParaRPr lang="en-US" dirty="0"/>
          </a:p>
        </p:txBody>
      </p:sp>
      <p:sp>
        <p:nvSpPr>
          <p:cNvPr id="43012" name="AutoShape 4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AutoShape 6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AutoShape 10" descr="http://www.iconarchive.com/download/i43605/treetog/junior/earth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22" name="Picture 14" descr="https://sites.google.com/site/bobnetnow/MarbleEarth.jpg"/>
          <p:cNvPicPr>
            <a:picLocks noChangeAspect="1" noChangeArrowheads="1"/>
          </p:cNvPicPr>
          <p:nvPr/>
        </p:nvPicPr>
        <p:blipFill>
          <a:blip r:embed="rId2" cstate="print"/>
          <a:srcRect l="12903" r="16129" b="5376"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635</TotalTime>
  <Words>61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Social Studies</vt:lpstr>
      <vt:lpstr>Learning Targets</vt:lpstr>
      <vt:lpstr>Sustainable</vt:lpstr>
      <vt:lpstr>Sustainable</vt:lpstr>
      <vt:lpstr>World Water – Finite Resource</vt:lpstr>
      <vt:lpstr>Renewable</vt:lpstr>
      <vt:lpstr>Earth 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</dc:creator>
  <cp:lastModifiedBy>Jessi</cp:lastModifiedBy>
  <cp:revision>45</cp:revision>
  <dcterms:created xsi:type="dcterms:W3CDTF">2014-04-15T12:25:12Z</dcterms:created>
  <dcterms:modified xsi:type="dcterms:W3CDTF">2014-04-26T02:36:27Z</dcterms:modified>
</cp:coreProperties>
</file>